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Open Sauce" panose="020B0604020202020204" charset="0"/>
      <p:regular r:id="rId17"/>
    </p:embeddedFont>
    <p:embeddedFont>
      <p:font typeface="Open Sauce Bold" panose="020B0604020202020204" charset="0"/>
      <p:regular r:id="rId18"/>
    </p:embeddedFont>
    <p:embeddedFont>
      <p:font typeface="Poppins" panose="00000500000000000000" pitchFamily="2" charset="0"/>
      <p:regular r:id="rId19"/>
    </p:embeddedFont>
    <p:embeddedFont>
      <p:font typeface="Poppins Bold" panose="00000800000000000000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98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png>
</file>

<file path=ppt/media/image25.sv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10BE2-63A6-43A4-8467-82D4E90C267C}" type="datetimeFigureOut">
              <a:rPr lang="en-ID" smtClean="0"/>
              <a:t>06/08/2025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BF77E-0D03-4CED-B1F4-6CF4FC82EAD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05856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everyone. Today, we will walk through our financial behavior analysis project using a decade of user data to uncover key insights for smarter business strategies.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087100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A majority of users (64.06%) are active, productive, and in debt, which presents both opportunity and risk for credit products.</a:t>
            </a:r>
          </a:p>
          <a:p>
            <a:r>
              <a:rPr lang="en-US" b="0" dirty="0"/>
              <a:t>Another 30.65% are active but not productive, and still have debt—they might need closer monitoring or support to avoid delinquency.</a:t>
            </a:r>
          </a:p>
          <a:p>
            <a:r>
              <a:rPr lang="en-US" b="0" dirty="0"/>
              <a:t>Only 3.69% are both active and debt-free, a desirable but small segment.</a:t>
            </a:r>
          </a:p>
          <a:p>
            <a:r>
              <a:rPr lang="en-US" b="0" dirty="0"/>
              <a:t>Finally, no users are fully inactive in this dataset, meaning all have shown some form of financial engagement.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31234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observed two major activity clusters: one in the Eastern US (especially NY and DC), and one in California.</a:t>
            </a:r>
            <a:br>
              <a:rPr lang="en-US" dirty="0"/>
            </a:br>
            <a:r>
              <a:rPr lang="en-US" dirty="0"/>
              <a:t>Most users fall in lower income brackets, which affects financial behavior and risk tolerance.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62191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 short, this analysis proved that with strong tools and logic, we can derive meaningful insights to support business strategy—especially using segmentation and predictor modeling.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1068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recommendations are tactical: identify risky profiles, reward loyalty, and optimize operations by expanding data and automating the analysis process.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452207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without a story is like coffee without sugar—strong, yes, but unappealing. </a:t>
            </a:r>
            <a:r>
              <a:rPr lang="en-US"/>
              <a:t>Our goal is to make data memorable, actionable, and human-centered.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14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34969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core message of our analysis: understanding user behavior enables more effective and targeted decision-making across the company.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84071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the business side, behavior insights drive improvements in product offerings, risk assessments, and marketing efficiency.</a:t>
            </a:r>
            <a:br>
              <a:rPr lang="en-US" dirty="0"/>
            </a:br>
            <a:r>
              <a:rPr lang="en-US" dirty="0"/>
              <a:t>From the customer perspective, this translates to fairer and more personalized services.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52942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analysis aimed to profile user behavior and provide actionable insights.</a:t>
            </a:r>
            <a:br>
              <a:rPr lang="en-US" dirty="0"/>
            </a:br>
            <a:r>
              <a:rPr lang="en-US" dirty="0"/>
              <a:t>The impact spans risk mitigation, smarter product targeting, and informed decision support.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74006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worked with three main datasets spanning nearly a decade, capturing over 13 million transactions. This breadth ensures reliable trend analysis.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73195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data pipeline included preprocessing, yearly aggregation, and logical classification. The result was a clean and usable table for analysis.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62879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saw diverse spending behavior, with many users highly active or extremely passive. Interestingly, high spenders often had low credit scores, showing potential risk areas.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38145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dashboard provides an overview of scale and behavior. Filters allow flexible exploration by year, user group, and metrics.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131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Transactions grew until 2016 before dropping off. The dip in 2019 is likely due to incomplete data.</a:t>
            </a:r>
            <a:br>
              <a:rPr lang="en-US" dirty="0"/>
            </a:br>
            <a:r>
              <a:rPr lang="en-US" dirty="0"/>
              <a:t>Notably, Female consistently spent more than those without Male.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F77E-0D03-4CED-B1F4-6CF4FC82EADA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4733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4.png"/><Relationship Id="rId3" Type="http://schemas.openxmlformats.org/officeDocument/2006/relationships/image" Target="../media/image1.jpeg"/><Relationship Id="rId7" Type="http://schemas.openxmlformats.org/officeDocument/2006/relationships/image" Target="../media/image20.svg"/><Relationship Id="rId12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3.svg"/><Relationship Id="rId5" Type="http://schemas.openxmlformats.org/officeDocument/2006/relationships/image" Target="../media/image5.svg"/><Relationship Id="rId10" Type="http://schemas.openxmlformats.org/officeDocument/2006/relationships/image" Target="../media/image2.png"/><Relationship Id="rId4" Type="http://schemas.openxmlformats.org/officeDocument/2006/relationships/image" Target="../media/image4.png"/><Relationship Id="rId9" Type="http://schemas.openxmlformats.org/officeDocument/2006/relationships/image" Target="../media/image22.svg"/><Relationship Id="rId14" Type="http://schemas.openxmlformats.org/officeDocument/2006/relationships/image" Target="../media/image2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1.jpe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flipV="1">
            <a:off x="-1830795" y="6371041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6885824"/>
                </a:moveTo>
                <a:lnTo>
                  <a:pt x="20657474" y="6885824"/>
                </a:lnTo>
                <a:lnTo>
                  <a:pt x="20657474" y="0"/>
                </a:lnTo>
                <a:lnTo>
                  <a:pt x="0" y="0"/>
                </a:lnTo>
                <a:lnTo>
                  <a:pt x="0" y="6885824"/>
                </a:lnTo>
                <a:close/>
              </a:path>
            </a:pathLst>
          </a:custGeom>
          <a:blipFill>
            <a:blip r:embed="rId4">
              <a:alphaModFix amt="3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Freeform 4"/>
          <p:cNvSpPr/>
          <p:nvPr/>
        </p:nvSpPr>
        <p:spPr>
          <a:xfrm>
            <a:off x="-1184737" y="7430621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0"/>
                </a:moveTo>
                <a:lnTo>
                  <a:pt x="20657474" y="0"/>
                </a:lnTo>
                <a:lnTo>
                  <a:pt x="20657474" y="6885825"/>
                </a:lnTo>
                <a:lnTo>
                  <a:pt x="0" y="68858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5" name="Group 5"/>
          <p:cNvGrpSpPr/>
          <p:nvPr/>
        </p:nvGrpSpPr>
        <p:grpSpPr>
          <a:xfrm>
            <a:off x="1604809" y="5514025"/>
            <a:ext cx="4886433" cy="1230796"/>
            <a:chOff x="0" y="0"/>
            <a:chExt cx="1286962" cy="32416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86962" cy="324160"/>
            </a:xfrm>
            <a:custGeom>
              <a:avLst/>
              <a:gdLst/>
              <a:ahLst/>
              <a:cxnLst/>
              <a:rect l="l" t="t" r="r" b="b"/>
              <a:pathLst>
                <a:path w="1286962" h="324160">
                  <a:moveTo>
                    <a:pt x="158437" y="0"/>
                  </a:moveTo>
                  <a:lnTo>
                    <a:pt x="1128525" y="0"/>
                  </a:lnTo>
                  <a:cubicBezTo>
                    <a:pt x="1216027" y="0"/>
                    <a:pt x="1286962" y="70935"/>
                    <a:pt x="1286962" y="158437"/>
                  </a:cubicBezTo>
                  <a:lnTo>
                    <a:pt x="1286962" y="165723"/>
                  </a:lnTo>
                  <a:cubicBezTo>
                    <a:pt x="1286962" y="253226"/>
                    <a:pt x="1216027" y="324160"/>
                    <a:pt x="1128525" y="324160"/>
                  </a:cubicBezTo>
                  <a:lnTo>
                    <a:pt x="158437" y="324160"/>
                  </a:lnTo>
                  <a:cubicBezTo>
                    <a:pt x="70935" y="324160"/>
                    <a:pt x="0" y="253226"/>
                    <a:pt x="0" y="165723"/>
                  </a:cubicBezTo>
                  <a:lnTo>
                    <a:pt x="0" y="158437"/>
                  </a:lnTo>
                  <a:cubicBezTo>
                    <a:pt x="0" y="70935"/>
                    <a:pt x="70935" y="0"/>
                    <a:pt x="158437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286962" cy="37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04809" y="2079161"/>
            <a:ext cx="14561661" cy="275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b="1">
                <a:solidFill>
                  <a:srgbClr val="9B212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USER FINANCIAL BEHAVIOR ANALYSIS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58545" y="5926149"/>
            <a:ext cx="4178962" cy="372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Technical Test – Data Analyst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rot="-5400000" flipH="1">
            <a:off x="-8787324" y="5436943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20657474" y="0"/>
                </a:moveTo>
                <a:lnTo>
                  <a:pt x="0" y="0"/>
                </a:lnTo>
                <a:lnTo>
                  <a:pt x="0" y="6885825"/>
                </a:lnTo>
                <a:lnTo>
                  <a:pt x="20657474" y="6885825"/>
                </a:lnTo>
                <a:lnTo>
                  <a:pt x="206574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4" name="Group 4"/>
          <p:cNvGrpSpPr/>
          <p:nvPr/>
        </p:nvGrpSpPr>
        <p:grpSpPr>
          <a:xfrm>
            <a:off x="8736239" y="3486710"/>
            <a:ext cx="9094720" cy="5557465"/>
            <a:chOff x="0" y="0"/>
            <a:chExt cx="2395317" cy="146369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95317" cy="1463694"/>
            </a:xfrm>
            <a:custGeom>
              <a:avLst/>
              <a:gdLst/>
              <a:ahLst/>
              <a:cxnLst/>
              <a:rect l="l" t="t" r="r" b="b"/>
              <a:pathLst>
                <a:path w="2395317" h="1463694">
                  <a:moveTo>
                    <a:pt x="25538" y="0"/>
                  </a:moveTo>
                  <a:lnTo>
                    <a:pt x="2369780" y="0"/>
                  </a:lnTo>
                  <a:cubicBezTo>
                    <a:pt x="2376553" y="0"/>
                    <a:pt x="2383048" y="2691"/>
                    <a:pt x="2387837" y="7480"/>
                  </a:cubicBezTo>
                  <a:cubicBezTo>
                    <a:pt x="2392627" y="12269"/>
                    <a:pt x="2395317" y="18765"/>
                    <a:pt x="2395317" y="25538"/>
                  </a:cubicBezTo>
                  <a:lnTo>
                    <a:pt x="2395317" y="1438157"/>
                  </a:lnTo>
                  <a:cubicBezTo>
                    <a:pt x="2395317" y="1452261"/>
                    <a:pt x="2383884" y="1463694"/>
                    <a:pt x="2369780" y="1463694"/>
                  </a:cubicBezTo>
                  <a:lnTo>
                    <a:pt x="25538" y="1463694"/>
                  </a:lnTo>
                  <a:cubicBezTo>
                    <a:pt x="11434" y="1463694"/>
                    <a:pt x="0" y="1452261"/>
                    <a:pt x="0" y="1438157"/>
                  </a:cubicBezTo>
                  <a:lnTo>
                    <a:pt x="0" y="25538"/>
                  </a:lnTo>
                  <a:cubicBezTo>
                    <a:pt x="0" y="11434"/>
                    <a:pt x="11434" y="0"/>
                    <a:pt x="25538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2395317" cy="1511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2633" y="3383129"/>
            <a:ext cx="7898385" cy="5647064"/>
          </a:xfrm>
          <a:custGeom>
            <a:avLst/>
            <a:gdLst/>
            <a:ahLst/>
            <a:cxnLst/>
            <a:rect l="l" t="t" r="r" b="b"/>
            <a:pathLst>
              <a:path w="7898385" h="5647064">
                <a:moveTo>
                  <a:pt x="0" y="0"/>
                </a:moveTo>
                <a:lnTo>
                  <a:pt x="7898385" y="0"/>
                </a:lnTo>
                <a:lnTo>
                  <a:pt x="7898385" y="5647064"/>
                </a:lnTo>
                <a:lnTo>
                  <a:pt x="0" y="56470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8" name="TextBox 8"/>
          <p:cNvSpPr txBox="1"/>
          <p:nvPr/>
        </p:nvSpPr>
        <p:spPr>
          <a:xfrm>
            <a:off x="7633247" y="781090"/>
            <a:ext cx="10373233" cy="215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520"/>
              </a:lnSpc>
            </a:pPr>
            <a:r>
              <a:rPr lang="en-US" sz="7100" b="1">
                <a:solidFill>
                  <a:srgbClr val="9B212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User Segmentation by Total Transaction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53957" y="3876211"/>
            <a:ext cx="8259283" cy="459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64.06%: Active, productive, has debt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30.65%: Active, not productive, has debt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1.6%: Active, not productive, no debt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3.69%: Active, productive, no debt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0%: Not Active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rot="-5400000" flipH="1">
            <a:off x="7502221" y="9938951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20657474" y="0"/>
                </a:moveTo>
                <a:lnTo>
                  <a:pt x="0" y="0"/>
                </a:lnTo>
                <a:lnTo>
                  <a:pt x="0" y="6885825"/>
                </a:lnTo>
                <a:lnTo>
                  <a:pt x="20657474" y="6885825"/>
                </a:lnTo>
                <a:lnTo>
                  <a:pt x="206574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4" name="Group 4"/>
          <p:cNvGrpSpPr/>
          <p:nvPr/>
        </p:nvGrpSpPr>
        <p:grpSpPr>
          <a:xfrm>
            <a:off x="565094" y="3053126"/>
            <a:ext cx="7338937" cy="7088148"/>
            <a:chOff x="0" y="0"/>
            <a:chExt cx="1932889" cy="186683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32889" cy="1866837"/>
            </a:xfrm>
            <a:custGeom>
              <a:avLst/>
              <a:gdLst/>
              <a:ahLst/>
              <a:cxnLst/>
              <a:rect l="l" t="t" r="r" b="b"/>
              <a:pathLst>
                <a:path w="1932889" h="1866837">
                  <a:moveTo>
                    <a:pt x="31647" y="0"/>
                  </a:moveTo>
                  <a:lnTo>
                    <a:pt x="1901241" y="0"/>
                  </a:lnTo>
                  <a:cubicBezTo>
                    <a:pt x="1918720" y="0"/>
                    <a:pt x="1932889" y="14169"/>
                    <a:pt x="1932889" y="31647"/>
                  </a:cubicBezTo>
                  <a:lnTo>
                    <a:pt x="1932889" y="1835190"/>
                  </a:lnTo>
                  <a:cubicBezTo>
                    <a:pt x="1932889" y="1852668"/>
                    <a:pt x="1918720" y="1866837"/>
                    <a:pt x="1901241" y="1866837"/>
                  </a:cubicBezTo>
                  <a:lnTo>
                    <a:pt x="31647" y="1866837"/>
                  </a:lnTo>
                  <a:cubicBezTo>
                    <a:pt x="14169" y="1866837"/>
                    <a:pt x="0" y="1852668"/>
                    <a:pt x="0" y="1835190"/>
                  </a:cubicBezTo>
                  <a:lnTo>
                    <a:pt x="0" y="31647"/>
                  </a:lnTo>
                  <a:cubicBezTo>
                    <a:pt x="0" y="14169"/>
                    <a:pt x="14169" y="0"/>
                    <a:pt x="31647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932889" cy="1914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8663621" y="5632931"/>
            <a:ext cx="9296434" cy="4155426"/>
          </a:xfrm>
          <a:custGeom>
            <a:avLst/>
            <a:gdLst/>
            <a:ahLst/>
            <a:cxnLst/>
            <a:rect l="l" t="t" r="r" b="b"/>
            <a:pathLst>
              <a:path w="9296434" h="4155426">
                <a:moveTo>
                  <a:pt x="0" y="0"/>
                </a:moveTo>
                <a:lnTo>
                  <a:pt x="9296434" y="0"/>
                </a:lnTo>
                <a:lnTo>
                  <a:pt x="9296434" y="4155426"/>
                </a:lnTo>
                <a:lnTo>
                  <a:pt x="0" y="41554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8" name="Freeform 8"/>
          <p:cNvSpPr/>
          <p:nvPr/>
        </p:nvSpPr>
        <p:spPr>
          <a:xfrm>
            <a:off x="10864570" y="180266"/>
            <a:ext cx="7046952" cy="5289399"/>
          </a:xfrm>
          <a:custGeom>
            <a:avLst/>
            <a:gdLst/>
            <a:ahLst/>
            <a:cxnLst/>
            <a:rect l="l" t="t" r="r" b="b"/>
            <a:pathLst>
              <a:path w="7046952" h="5289399">
                <a:moveTo>
                  <a:pt x="0" y="0"/>
                </a:moveTo>
                <a:lnTo>
                  <a:pt x="7046952" y="0"/>
                </a:lnTo>
                <a:lnTo>
                  <a:pt x="7046952" y="5289399"/>
                </a:lnTo>
                <a:lnTo>
                  <a:pt x="0" y="52893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9" name="TextBox 9"/>
          <p:cNvSpPr txBox="1"/>
          <p:nvPr/>
        </p:nvSpPr>
        <p:spPr>
          <a:xfrm>
            <a:off x="565094" y="1028700"/>
            <a:ext cx="10373233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520"/>
              </a:lnSpc>
            </a:pPr>
            <a:r>
              <a:rPr lang="en-US" sz="7100" b="1">
                <a:solidFill>
                  <a:srgbClr val="9B212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Geography &amp; Income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0383" y="3417120"/>
            <a:ext cx="6188360" cy="6303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6" lvl="1" indent="-345438" algn="l">
              <a:lnSpc>
                <a:spcPts val="415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majority of active users are centered in the Great Lakes region, NY, and DC in the Eastern United States.</a:t>
            </a:r>
          </a:p>
          <a:p>
            <a:pPr marL="690876" lvl="1" indent="-345438" algn="l">
              <a:lnSpc>
                <a:spcPts val="415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Another noteworthy cluster was discovered in California.</a:t>
            </a:r>
          </a:p>
          <a:p>
            <a:pPr marL="690876" lvl="1" indent="-345438" algn="l">
              <a:lnSpc>
                <a:spcPts val="415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income distribution is skewed to the right, with the majority earning less than $50,000 annually.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886" b="-1644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rot="-113121">
            <a:off x="-1184737" y="5915390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0"/>
                </a:moveTo>
                <a:lnTo>
                  <a:pt x="20657474" y="0"/>
                </a:lnTo>
                <a:lnTo>
                  <a:pt x="20657474" y="6885825"/>
                </a:lnTo>
                <a:lnTo>
                  <a:pt x="0" y="68858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4" name="Group 4"/>
          <p:cNvGrpSpPr/>
          <p:nvPr/>
        </p:nvGrpSpPr>
        <p:grpSpPr>
          <a:xfrm>
            <a:off x="9144000" y="1185824"/>
            <a:ext cx="8115300" cy="7661354"/>
            <a:chOff x="0" y="0"/>
            <a:chExt cx="2137363" cy="201780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37363" cy="2017805"/>
            </a:xfrm>
            <a:custGeom>
              <a:avLst/>
              <a:gdLst/>
              <a:ahLst/>
              <a:cxnLst/>
              <a:rect l="l" t="t" r="r" b="b"/>
              <a:pathLst>
                <a:path w="2137363" h="2017805">
                  <a:moveTo>
                    <a:pt x="28620" y="0"/>
                  </a:moveTo>
                  <a:lnTo>
                    <a:pt x="2108743" y="0"/>
                  </a:lnTo>
                  <a:cubicBezTo>
                    <a:pt x="2116334" y="0"/>
                    <a:pt x="2123613" y="3015"/>
                    <a:pt x="2128981" y="8383"/>
                  </a:cubicBezTo>
                  <a:cubicBezTo>
                    <a:pt x="2134348" y="13750"/>
                    <a:pt x="2137363" y="21029"/>
                    <a:pt x="2137363" y="28620"/>
                  </a:cubicBezTo>
                  <a:lnTo>
                    <a:pt x="2137363" y="1989185"/>
                  </a:lnTo>
                  <a:cubicBezTo>
                    <a:pt x="2137363" y="2004992"/>
                    <a:pt x="2124549" y="2017805"/>
                    <a:pt x="2108743" y="2017805"/>
                  </a:cubicBezTo>
                  <a:lnTo>
                    <a:pt x="28620" y="2017805"/>
                  </a:lnTo>
                  <a:cubicBezTo>
                    <a:pt x="12813" y="2017805"/>
                    <a:pt x="0" y="2004992"/>
                    <a:pt x="0" y="1989185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2137363" cy="2065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2488166"/>
            <a:ext cx="677714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Conclusion: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82356" y="2610486"/>
            <a:ext cx="6438588" cy="4745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4" lvl="1" indent="-388617" algn="l">
              <a:lnSpc>
                <a:spcPts val="4679"/>
              </a:lnSpc>
              <a:buAutoNum type="arabicPeriod"/>
            </a:pPr>
            <a:r>
              <a:rPr lang="en-US" sz="3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Tableau + SQL = transparent insights</a:t>
            </a:r>
          </a:p>
          <a:p>
            <a:pPr marL="777234" lvl="1" indent="-388617" algn="l">
              <a:lnSpc>
                <a:spcPts val="4679"/>
              </a:lnSpc>
              <a:buAutoNum type="arabicPeriod"/>
            </a:pPr>
            <a:r>
              <a:rPr lang="en-US" sz="3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Predictors include income, credit score, and deb</a:t>
            </a:r>
          </a:p>
          <a:p>
            <a:pPr marL="777234" lvl="1" indent="-388617" algn="l">
              <a:lnSpc>
                <a:spcPts val="4679"/>
              </a:lnSpc>
              <a:buAutoNum type="arabicPeriod"/>
            </a:pPr>
            <a:r>
              <a:rPr lang="en-US" sz="3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Product and risk strategy are supported by segmentation.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6003077"/>
            <a:ext cx="6951390" cy="4485625"/>
            <a:chOff x="0" y="0"/>
            <a:chExt cx="9268520" cy="5980834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/>
            <a:srcRect t="1573" b="1573"/>
            <a:stretch>
              <a:fillRect/>
            </a:stretch>
          </p:blipFill>
          <p:spPr>
            <a:xfrm>
              <a:off x="0" y="0"/>
              <a:ext cx="9268520" cy="598083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886" b="-1644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rot="-113121">
            <a:off x="-1184737" y="5915390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0"/>
                </a:moveTo>
                <a:lnTo>
                  <a:pt x="20657474" y="0"/>
                </a:lnTo>
                <a:lnTo>
                  <a:pt x="20657474" y="6885825"/>
                </a:lnTo>
                <a:lnTo>
                  <a:pt x="0" y="68858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4" name="Group 4"/>
          <p:cNvGrpSpPr/>
          <p:nvPr/>
        </p:nvGrpSpPr>
        <p:grpSpPr>
          <a:xfrm>
            <a:off x="9144000" y="1185824"/>
            <a:ext cx="8115300" cy="7661354"/>
            <a:chOff x="0" y="0"/>
            <a:chExt cx="2137363" cy="201780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37363" cy="2017805"/>
            </a:xfrm>
            <a:custGeom>
              <a:avLst/>
              <a:gdLst/>
              <a:ahLst/>
              <a:cxnLst/>
              <a:rect l="l" t="t" r="r" b="b"/>
              <a:pathLst>
                <a:path w="2137363" h="2017805">
                  <a:moveTo>
                    <a:pt x="28620" y="0"/>
                  </a:moveTo>
                  <a:lnTo>
                    <a:pt x="2108743" y="0"/>
                  </a:lnTo>
                  <a:cubicBezTo>
                    <a:pt x="2116334" y="0"/>
                    <a:pt x="2123613" y="3015"/>
                    <a:pt x="2128981" y="8383"/>
                  </a:cubicBezTo>
                  <a:cubicBezTo>
                    <a:pt x="2134348" y="13750"/>
                    <a:pt x="2137363" y="21029"/>
                    <a:pt x="2137363" y="28620"/>
                  </a:cubicBezTo>
                  <a:lnTo>
                    <a:pt x="2137363" y="1989185"/>
                  </a:lnTo>
                  <a:cubicBezTo>
                    <a:pt x="2137363" y="2004992"/>
                    <a:pt x="2124549" y="2017805"/>
                    <a:pt x="2108743" y="2017805"/>
                  </a:cubicBezTo>
                  <a:lnTo>
                    <a:pt x="28620" y="2017805"/>
                  </a:lnTo>
                  <a:cubicBezTo>
                    <a:pt x="12813" y="2017805"/>
                    <a:pt x="0" y="2004992"/>
                    <a:pt x="0" y="1989185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2137363" cy="2065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4469366"/>
            <a:ext cx="6777140" cy="775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00"/>
              </a:lnSpc>
            </a:pPr>
            <a:r>
              <a:rPr lang="en-US" sz="58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Recommendations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82356" y="1543051"/>
            <a:ext cx="6438588" cy="688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4" lvl="1" indent="-377822" algn="l">
              <a:lnSpc>
                <a:spcPts val="4549"/>
              </a:lnSpc>
              <a:buAutoNum type="arabicPeriod"/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Risk: Alert users with high spending and debt levels </a:t>
            </a:r>
          </a:p>
          <a:p>
            <a:pPr marL="755644" lvl="1" indent="-377822" algn="l">
              <a:lnSpc>
                <a:spcPts val="4549"/>
              </a:lnSpc>
              <a:buAutoNum type="arabicPeriod"/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Product: Support borderline users and provide incentives for stability </a:t>
            </a:r>
          </a:p>
          <a:p>
            <a:pPr marL="755644" lvl="1" indent="-377822" algn="l">
              <a:lnSpc>
                <a:spcPts val="4549"/>
              </a:lnSpc>
              <a:buAutoNum type="arabicPeriod"/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Marketing: Pay attention to low-risk, productive users </a:t>
            </a:r>
          </a:p>
          <a:p>
            <a:pPr marL="755644" lvl="1" indent="-377822" algn="l">
              <a:lnSpc>
                <a:spcPts val="4549"/>
              </a:lnSpc>
              <a:buAutoNum type="arabicPeriod"/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Operations: Expand dataset after 2019 and automate pipeline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rot="-7275165">
            <a:off x="4636926" y="2165618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0"/>
                </a:moveTo>
                <a:lnTo>
                  <a:pt x="20657474" y="0"/>
                </a:lnTo>
                <a:lnTo>
                  <a:pt x="20657474" y="6885825"/>
                </a:lnTo>
                <a:lnTo>
                  <a:pt x="0" y="68858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1813850" y="2459146"/>
            <a:ext cx="9398817" cy="160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000"/>
              </a:lnSpc>
            </a:pPr>
            <a:r>
              <a:rPr lang="en-US" sz="120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Thank you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813850" y="5410061"/>
            <a:ext cx="7789137" cy="3848239"/>
            <a:chOff x="0" y="0"/>
            <a:chExt cx="2051460" cy="10135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51460" cy="1013528"/>
            </a:xfrm>
            <a:custGeom>
              <a:avLst/>
              <a:gdLst/>
              <a:ahLst/>
              <a:cxnLst/>
              <a:rect l="l" t="t" r="r" b="b"/>
              <a:pathLst>
                <a:path w="2051460" h="1013528">
                  <a:moveTo>
                    <a:pt x="29818" y="0"/>
                  </a:moveTo>
                  <a:lnTo>
                    <a:pt x="2021642" y="0"/>
                  </a:lnTo>
                  <a:cubicBezTo>
                    <a:pt x="2029550" y="0"/>
                    <a:pt x="2037135" y="3142"/>
                    <a:pt x="2042726" y="8734"/>
                  </a:cubicBezTo>
                  <a:cubicBezTo>
                    <a:pt x="2048319" y="14326"/>
                    <a:pt x="2051460" y="21910"/>
                    <a:pt x="2051460" y="29818"/>
                  </a:cubicBezTo>
                  <a:lnTo>
                    <a:pt x="2051460" y="983710"/>
                  </a:lnTo>
                  <a:cubicBezTo>
                    <a:pt x="2051460" y="991618"/>
                    <a:pt x="2048319" y="999203"/>
                    <a:pt x="2042726" y="1004794"/>
                  </a:cubicBezTo>
                  <a:cubicBezTo>
                    <a:pt x="2037135" y="1010386"/>
                    <a:pt x="2029550" y="1013528"/>
                    <a:pt x="2021642" y="1013528"/>
                  </a:cubicBezTo>
                  <a:lnTo>
                    <a:pt x="29818" y="1013528"/>
                  </a:lnTo>
                  <a:cubicBezTo>
                    <a:pt x="21910" y="1013528"/>
                    <a:pt x="14326" y="1010386"/>
                    <a:pt x="8734" y="1004794"/>
                  </a:cubicBezTo>
                  <a:cubicBezTo>
                    <a:pt x="3142" y="999203"/>
                    <a:pt x="0" y="991618"/>
                    <a:pt x="0" y="983710"/>
                  </a:cubicBezTo>
                  <a:lnTo>
                    <a:pt x="0" y="29818"/>
                  </a:lnTo>
                  <a:cubicBezTo>
                    <a:pt x="0" y="21910"/>
                    <a:pt x="3142" y="14326"/>
                    <a:pt x="8734" y="8734"/>
                  </a:cubicBezTo>
                  <a:cubicBezTo>
                    <a:pt x="14326" y="3142"/>
                    <a:pt x="21910" y="0"/>
                    <a:pt x="29818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051460" cy="10611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501402" y="5947159"/>
            <a:ext cx="633050" cy="633050"/>
          </a:xfrm>
          <a:custGeom>
            <a:avLst/>
            <a:gdLst/>
            <a:ahLst/>
            <a:cxnLst/>
            <a:rect l="l" t="t" r="r" b="b"/>
            <a:pathLst>
              <a:path w="633050" h="633050">
                <a:moveTo>
                  <a:pt x="0" y="0"/>
                </a:moveTo>
                <a:lnTo>
                  <a:pt x="633051" y="0"/>
                </a:lnTo>
                <a:lnTo>
                  <a:pt x="633051" y="633050"/>
                </a:lnTo>
                <a:lnTo>
                  <a:pt x="0" y="6330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9" name="Freeform 9"/>
          <p:cNvSpPr/>
          <p:nvPr/>
        </p:nvSpPr>
        <p:spPr>
          <a:xfrm>
            <a:off x="2501402" y="7008130"/>
            <a:ext cx="633050" cy="633050"/>
          </a:xfrm>
          <a:custGeom>
            <a:avLst/>
            <a:gdLst/>
            <a:ahLst/>
            <a:cxnLst/>
            <a:rect l="l" t="t" r="r" b="b"/>
            <a:pathLst>
              <a:path w="633050" h="633050">
                <a:moveTo>
                  <a:pt x="0" y="0"/>
                </a:moveTo>
                <a:lnTo>
                  <a:pt x="633051" y="0"/>
                </a:lnTo>
                <a:lnTo>
                  <a:pt x="633051" y="633051"/>
                </a:lnTo>
                <a:lnTo>
                  <a:pt x="0" y="63305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0" name="Freeform 10"/>
          <p:cNvSpPr/>
          <p:nvPr/>
        </p:nvSpPr>
        <p:spPr>
          <a:xfrm rot="-1634637" flipV="1">
            <a:off x="-2524853" y="-1324318"/>
            <a:ext cx="11880380" cy="3960127"/>
          </a:xfrm>
          <a:custGeom>
            <a:avLst/>
            <a:gdLst/>
            <a:ahLst/>
            <a:cxnLst/>
            <a:rect l="l" t="t" r="r" b="b"/>
            <a:pathLst>
              <a:path w="11880380" h="3960127">
                <a:moveTo>
                  <a:pt x="0" y="3960126"/>
                </a:moveTo>
                <a:lnTo>
                  <a:pt x="11880379" y="3960126"/>
                </a:lnTo>
                <a:lnTo>
                  <a:pt x="11880379" y="0"/>
                </a:lnTo>
                <a:lnTo>
                  <a:pt x="0" y="0"/>
                </a:lnTo>
                <a:lnTo>
                  <a:pt x="0" y="3960126"/>
                </a:lnTo>
                <a:close/>
              </a:path>
            </a:pathLst>
          </a:custGeom>
          <a:blipFill>
            <a:blip r:embed="rId10">
              <a:alphaModFix amt="34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11" name="Group 11"/>
          <p:cNvGrpSpPr/>
          <p:nvPr/>
        </p:nvGrpSpPr>
        <p:grpSpPr>
          <a:xfrm>
            <a:off x="10307910" y="996042"/>
            <a:ext cx="6951390" cy="8262258"/>
            <a:chOff x="0" y="0"/>
            <a:chExt cx="9268520" cy="11016344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12"/>
            <a:srcRect l="21972" r="21972"/>
            <a:stretch>
              <a:fillRect/>
            </a:stretch>
          </p:blipFill>
          <p:spPr>
            <a:xfrm>
              <a:off x="0" y="0"/>
              <a:ext cx="9268520" cy="11016344"/>
            </a:xfrm>
            <a:prstGeom prst="rect">
              <a:avLst/>
            </a:prstGeom>
          </p:spPr>
        </p:pic>
      </p:grpSp>
      <p:sp>
        <p:nvSpPr>
          <p:cNvPr id="13" name="Freeform 13"/>
          <p:cNvSpPr/>
          <p:nvPr/>
        </p:nvSpPr>
        <p:spPr>
          <a:xfrm>
            <a:off x="2501402" y="8058337"/>
            <a:ext cx="633050" cy="633050"/>
          </a:xfrm>
          <a:custGeom>
            <a:avLst/>
            <a:gdLst/>
            <a:ahLst/>
            <a:cxnLst/>
            <a:rect l="l" t="t" r="r" b="b"/>
            <a:pathLst>
              <a:path w="633050" h="633050">
                <a:moveTo>
                  <a:pt x="0" y="0"/>
                </a:moveTo>
                <a:lnTo>
                  <a:pt x="633051" y="0"/>
                </a:lnTo>
                <a:lnTo>
                  <a:pt x="633051" y="633050"/>
                </a:lnTo>
                <a:lnTo>
                  <a:pt x="0" y="63305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3388602" y="8170139"/>
            <a:ext cx="4513742" cy="390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48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gtheotista@gmail.com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306802" y="6030387"/>
            <a:ext cx="2904529" cy="390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48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+6281272622520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343135" y="7148076"/>
            <a:ext cx="4746024" cy="390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48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Tangerang, Banten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rot="-5400000">
            <a:off x="3887299" y="5099579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0"/>
                </a:moveTo>
                <a:lnTo>
                  <a:pt x="20657474" y="0"/>
                </a:lnTo>
                <a:lnTo>
                  <a:pt x="20657474" y="6885825"/>
                </a:lnTo>
                <a:lnTo>
                  <a:pt x="0" y="68858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4" name="Group 4"/>
          <p:cNvGrpSpPr/>
          <p:nvPr/>
        </p:nvGrpSpPr>
        <p:grpSpPr>
          <a:xfrm>
            <a:off x="14216036" y="0"/>
            <a:ext cx="4017207" cy="10287000"/>
            <a:chOff x="0" y="0"/>
            <a:chExt cx="5356276" cy="137160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6"/>
            <a:srcRect l="20693" r="20693"/>
            <a:stretch>
              <a:fillRect/>
            </a:stretch>
          </p:blipFill>
          <p:spPr>
            <a:xfrm>
              <a:off x="0" y="0"/>
              <a:ext cx="5356276" cy="13716000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028700" y="1019175"/>
            <a:ext cx="11007177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Key Takeaway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942816"/>
            <a:ext cx="10589051" cy="1917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4999" b="1">
                <a:solidFill>
                  <a:srgbClr val="9B212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Financial behavior segmentation unlocks smarter risk, product, and marketing strategies.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rot="-1634637" flipV="1">
            <a:off x="2213433" y="4418319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6885825"/>
                </a:moveTo>
                <a:lnTo>
                  <a:pt x="20657474" y="6885825"/>
                </a:lnTo>
                <a:lnTo>
                  <a:pt x="20657474" y="0"/>
                </a:lnTo>
                <a:lnTo>
                  <a:pt x="0" y="0"/>
                </a:lnTo>
                <a:lnTo>
                  <a:pt x="0" y="6885825"/>
                </a:lnTo>
                <a:close/>
              </a:path>
            </a:pathLst>
          </a:custGeom>
          <a:blipFill>
            <a:blip r:embed="rId4">
              <a:alphaModFix amt="3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982105" y="4384675"/>
            <a:ext cx="6403441" cy="53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b="1">
                <a:solidFill>
                  <a:srgbClr val="9B212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Business: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82105" y="1171575"/>
            <a:ext cx="10557621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Business &amp; Customer Context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82105" y="5143500"/>
            <a:ext cx="12337819" cy="1230796"/>
            <a:chOff x="0" y="0"/>
            <a:chExt cx="3249467" cy="3241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49467" cy="324160"/>
            </a:xfrm>
            <a:custGeom>
              <a:avLst/>
              <a:gdLst/>
              <a:ahLst/>
              <a:cxnLst/>
              <a:rect l="l" t="t" r="r" b="b"/>
              <a:pathLst>
                <a:path w="3249467" h="324160">
                  <a:moveTo>
                    <a:pt x="18825" y="0"/>
                  </a:moveTo>
                  <a:lnTo>
                    <a:pt x="3230642" y="0"/>
                  </a:lnTo>
                  <a:cubicBezTo>
                    <a:pt x="3241039" y="0"/>
                    <a:pt x="3249467" y="8428"/>
                    <a:pt x="3249467" y="18825"/>
                  </a:cubicBezTo>
                  <a:lnTo>
                    <a:pt x="3249467" y="305335"/>
                  </a:lnTo>
                  <a:cubicBezTo>
                    <a:pt x="3249467" y="315732"/>
                    <a:pt x="3241039" y="324160"/>
                    <a:pt x="3230642" y="324160"/>
                  </a:cubicBezTo>
                  <a:lnTo>
                    <a:pt x="18825" y="324160"/>
                  </a:lnTo>
                  <a:cubicBezTo>
                    <a:pt x="8428" y="324160"/>
                    <a:pt x="0" y="315732"/>
                    <a:pt x="0" y="305335"/>
                  </a:cubicBezTo>
                  <a:lnTo>
                    <a:pt x="0" y="18825"/>
                  </a:lnTo>
                  <a:cubicBezTo>
                    <a:pt x="0" y="8428"/>
                    <a:pt x="8428" y="0"/>
                    <a:pt x="18825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3249467" cy="37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85489" y="5451240"/>
            <a:ext cx="11731051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9"/>
              </a:lnSpc>
            </a:pPr>
            <a:r>
              <a:rPr lang="en-US" sz="3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Behavior insights drive product, risk, and marketing.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7765" y="7098196"/>
            <a:ext cx="6403441" cy="53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b="1">
                <a:solidFill>
                  <a:srgbClr val="9B212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Customer: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07765" y="7857021"/>
            <a:ext cx="12337819" cy="1230796"/>
            <a:chOff x="0" y="0"/>
            <a:chExt cx="3249467" cy="32416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249467" cy="324160"/>
            </a:xfrm>
            <a:custGeom>
              <a:avLst/>
              <a:gdLst/>
              <a:ahLst/>
              <a:cxnLst/>
              <a:rect l="l" t="t" r="r" b="b"/>
              <a:pathLst>
                <a:path w="3249467" h="324160">
                  <a:moveTo>
                    <a:pt x="18825" y="0"/>
                  </a:moveTo>
                  <a:lnTo>
                    <a:pt x="3230642" y="0"/>
                  </a:lnTo>
                  <a:cubicBezTo>
                    <a:pt x="3241039" y="0"/>
                    <a:pt x="3249467" y="8428"/>
                    <a:pt x="3249467" y="18825"/>
                  </a:cubicBezTo>
                  <a:lnTo>
                    <a:pt x="3249467" y="305335"/>
                  </a:lnTo>
                  <a:cubicBezTo>
                    <a:pt x="3249467" y="315732"/>
                    <a:pt x="3241039" y="324160"/>
                    <a:pt x="3230642" y="324160"/>
                  </a:cubicBezTo>
                  <a:lnTo>
                    <a:pt x="18825" y="324160"/>
                  </a:lnTo>
                  <a:cubicBezTo>
                    <a:pt x="8428" y="324160"/>
                    <a:pt x="0" y="315732"/>
                    <a:pt x="0" y="305335"/>
                  </a:cubicBezTo>
                  <a:lnTo>
                    <a:pt x="0" y="18825"/>
                  </a:lnTo>
                  <a:cubicBezTo>
                    <a:pt x="0" y="8428"/>
                    <a:pt x="8428" y="0"/>
                    <a:pt x="18825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3249467" cy="37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11149" y="8164761"/>
            <a:ext cx="11731051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9"/>
              </a:lnSpc>
            </a:pPr>
            <a:r>
              <a:rPr lang="en-US" sz="3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Enables fair treatment &amp; personalization.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" name="Group 3"/>
          <p:cNvGrpSpPr/>
          <p:nvPr/>
        </p:nvGrpSpPr>
        <p:grpSpPr>
          <a:xfrm>
            <a:off x="-789050" y="3476090"/>
            <a:ext cx="5156927" cy="881513"/>
            <a:chOff x="0" y="0"/>
            <a:chExt cx="1358203" cy="2321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58203" cy="232168"/>
            </a:xfrm>
            <a:custGeom>
              <a:avLst/>
              <a:gdLst/>
              <a:ahLst/>
              <a:cxnLst/>
              <a:rect l="l" t="t" r="r" b="b"/>
              <a:pathLst>
                <a:path w="1358203" h="232168">
                  <a:moveTo>
                    <a:pt x="45038" y="0"/>
                  </a:moveTo>
                  <a:lnTo>
                    <a:pt x="1313165" y="0"/>
                  </a:lnTo>
                  <a:cubicBezTo>
                    <a:pt x="1325110" y="0"/>
                    <a:pt x="1336566" y="4745"/>
                    <a:pt x="1345012" y="13191"/>
                  </a:cubicBezTo>
                  <a:cubicBezTo>
                    <a:pt x="1353458" y="21638"/>
                    <a:pt x="1358203" y="33093"/>
                    <a:pt x="1358203" y="45038"/>
                  </a:cubicBezTo>
                  <a:lnTo>
                    <a:pt x="1358203" y="187130"/>
                  </a:lnTo>
                  <a:cubicBezTo>
                    <a:pt x="1358203" y="212004"/>
                    <a:pt x="1338039" y="232168"/>
                    <a:pt x="1313165" y="232168"/>
                  </a:cubicBezTo>
                  <a:lnTo>
                    <a:pt x="45038" y="232168"/>
                  </a:lnTo>
                  <a:cubicBezTo>
                    <a:pt x="20164" y="232168"/>
                    <a:pt x="0" y="212004"/>
                    <a:pt x="0" y="187130"/>
                  </a:cubicBezTo>
                  <a:lnTo>
                    <a:pt x="0" y="45038"/>
                  </a:lnTo>
                  <a:cubicBezTo>
                    <a:pt x="0" y="20164"/>
                    <a:pt x="20164" y="0"/>
                    <a:pt x="45038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358203" cy="2797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348475" y="6632598"/>
            <a:ext cx="4716352" cy="881513"/>
            <a:chOff x="0" y="0"/>
            <a:chExt cx="1242167" cy="23216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42167" cy="232168"/>
            </a:xfrm>
            <a:custGeom>
              <a:avLst/>
              <a:gdLst/>
              <a:ahLst/>
              <a:cxnLst/>
              <a:rect l="l" t="t" r="r" b="b"/>
              <a:pathLst>
                <a:path w="1242167" h="232168">
                  <a:moveTo>
                    <a:pt x="49245" y="0"/>
                  </a:moveTo>
                  <a:lnTo>
                    <a:pt x="1192922" y="0"/>
                  </a:lnTo>
                  <a:cubicBezTo>
                    <a:pt x="1220119" y="0"/>
                    <a:pt x="1242167" y="22048"/>
                    <a:pt x="1242167" y="49245"/>
                  </a:cubicBezTo>
                  <a:lnTo>
                    <a:pt x="1242167" y="182923"/>
                  </a:lnTo>
                  <a:cubicBezTo>
                    <a:pt x="1242167" y="195983"/>
                    <a:pt x="1236978" y="208509"/>
                    <a:pt x="1227743" y="217744"/>
                  </a:cubicBezTo>
                  <a:cubicBezTo>
                    <a:pt x="1218508" y="226980"/>
                    <a:pt x="1205982" y="232168"/>
                    <a:pt x="1192922" y="232168"/>
                  </a:cubicBezTo>
                  <a:lnTo>
                    <a:pt x="49245" y="232168"/>
                  </a:lnTo>
                  <a:cubicBezTo>
                    <a:pt x="36185" y="232168"/>
                    <a:pt x="23659" y="226980"/>
                    <a:pt x="14424" y="217744"/>
                  </a:cubicBezTo>
                  <a:cubicBezTo>
                    <a:pt x="5188" y="208509"/>
                    <a:pt x="0" y="195983"/>
                    <a:pt x="0" y="182923"/>
                  </a:cubicBezTo>
                  <a:lnTo>
                    <a:pt x="0" y="49245"/>
                  </a:lnTo>
                  <a:cubicBezTo>
                    <a:pt x="0" y="36185"/>
                    <a:pt x="5188" y="23659"/>
                    <a:pt x="14424" y="14424"/>
                  </a:cubicBezTo>
                  <a:cubicBezTo>
                    <a:pt x="23659" y="5188"/>
                    <a:pt x="36185" y="0"/>
                    <a:pt x="49245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242167" cy="2797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53601" y="4529478"/>
            <a:ext cx="9425932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9B2121"/>
                </a:solidFill>
                <a:latin typeface="Poppins"/>
                <a:ea typeface="Poppins"/>
                <a:cs typeface="Poppins"/>
                <a:sym typeface="Poppins"/>
              </a:rPr>
              <a:t>Analyze decade of financial data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9B2121"/>
                </a:solidFill>
                <a:latin typeface="Poppins"/>
                <a:ea typeface="Poppins"/>
                <a:cs typeface="Poppins"/>
                <a:sym typeface="Poppins"/>
              </a:rPr>
              <a:t>Segment by activity, productivity, debt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9B2121"/>
                </a:solidFill>
                <a:latin typeface="Poppins"/>
                <a:ea typeface="Poppins"/>
                <a:cs typeface="Poppins"/>
                <a:sym typeface="Poppins"/>
              </a:rPr>
              <a:t>Enable data-driven decisions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476375"/>
            <a:ext cx="9450833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Goals &amp; Impact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3601" y="3689199"/>
            <a:ext cx="3471492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Goals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53601" y="6845707"/>
            <a:ext cx="2375862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Impact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53601" y="7642214"/>
            <a:ext cx="9211552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9B2121"/>
                </a:solidFill>
                <a:latin typeface="Poppins"/>
                <a:ea typeface="Poppins"/>
                <a:cs typeface="Poppins"/>
                <a:sym typeface="Poppins"/>
              </a:rPr>
              <a:t>Proactive risk control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9B2121"/>
                </a:solidFill>
                <a:latin typeface="Poppins"/>
                <a:ea typeface="Poppins"/>
                <a:cs typeface="Poppins"/>
                <a:sym typeface="Poppins"/>
              </a:rPr>
              <a:t>Smarter segmentation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9B2121"/>
                </a:solidFill>
                <a:latin typeface="Poppins"/>
                <a:ea typeface="Poppins"/>
                <a:cs typeface="Poppins"/>
                <a:sym typeface="Poppins"/>
              </a:rPr>
              <a:t>Better strategies</a:t>
            </a:r>
          </a:p>
        </p:txBody>
      </p:sp>
      <p:sp>
        <p:nvSpPr>
          <p:cNvPr id="14" name="Freeform 14"/>
          <p:cNvSpPr/>
          <p:nvPr/>
        </p:nvSpPr>
        <p:spPr>
          <a:xfrm rot="-1885479">
            <a:off x="5389946" y="6254708"/>
            <a:ext cx="11799754" cy="3933251"/>
          </a:xfrm>
          <a:custGeom>
            <a:avLst/>
            <a:gdLst/>
            <a:ahLst/>
            <a:cxnLst/>
            <a:rect l="l" t="t" r="r" b="b"/>
            <a:pathLst>
              <a:path w="11799754" h="3933251">
                <a:moveTo>
                  <a:pt x="0" y="0"/>
                </a:moveTo>
                <a:lnTo>
                  <a:pt x="11799753" y="0"/>
                </a:lnTo>
                <a:lnTo>
                  <a:pt x="11799753" y="3933251"/>
                </a:lnTo>
                <a:lnTo>
                  <a:pt x="0" y="39332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15" name="Group 15"/>
          <p:cNvGrpSpPr/>
          <p:nvPr/>
        </p:nvGrpSpPr>
        <p:grpSpPr>
          <a:xfrm>
            <a:off x="10479533" y="3934855"/>
            <a:ext cx="7808467" cy="6352145"/>
            <a:chOff x="0" y="0"/>
            <a:chExt cx="10411290" cy="8469527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/>
            <a:srcRect l="9050" r="9050"/>
            <a:stretch>
              <a:fillRect/>
            </a:stretch>
          </p:blipFill>
          <p:spPr>
            <a:xfrm>
              <a:off x="0" y="0"/>
              <a:ext cx="10411290" cy="846952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" name="Group 3"/>
          <p:cNvGrpSpPr/>
          <p:nvPr/>
        </p:nvGrpSpPr>
        <p:grpSpPr>
          <a:xfrm>
            <a:off x="9144000" y="928096"/>
            <a:ext cx="8115300" cy="8430809"/>
            <a:chOff x="0" y="0"/>
            <a:chExt cx="2137363" cy="222046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37363" cy="2220460"/>
            </a:xfrm>
            <a:custGeom>
              <a:avLst/>
              <a:gdLst/>
              <a:ahLst/>
              <a:cxnLst/>
              <a:rect l="l" t="t" r="r" b="b"/>
              <a:pathLst>
                <a:path w="2137363" h="2220460">
                  <a:moveTo>
                    <a:pt x="28620" y="0"/>
                  </a:moveTo>
                  <a:lnTo>
                    <a:pt x="2108743" y="0"/>
                  </a:lnTo>
                  <a:cubicBezTo>
                    <a:pt x="2116334" y="0"/>
                    <a:pt x="2123613" y="3015"/>
                    <a:pt x="2128981" y="8383"/>
                  </a:cubicBezTo>
                  <a:cubicBezTo>
                    <a:pt x="2134348" y="13750"/>
                    <a:pt x="2137363" y="21029"/>
                    <a:pt x="2137363" y="28620"/>
                  </a:cubicBezTo>
                  <a:lnTo>
                    <a:pt x="2137363" y="2191840"/>
                  </a:lnTo>
                  <a:cubicBezTo>
                    <a:pt x="2137363" y="2207646"/>
                    <a:pt x="2124549" y="2220460"/>
                    <a:pt x="2108743" y="2220460"/>
                  </a:cubicBezTo>
                  <a:lnTo>
                    <a:pt x="28620" y="2220460"/>
                  </a:lnTo>
                  <a:cubicBezTo>
                    <a:pt x="12813" y="2220460"/>
                    <a:pt x="0" y="2207646"/>
                    <a:pt x="0" y="2191840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137363" cy="22680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7178674"/>
            <a:ext cx="811530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Data Overview</a:t>
            </a:r>
          </a:p>
        </p:txBody>
      </p:sp>
      <p:sp>
        <p:nvSpPr>
          <p:cNvPr id="7" name="Freeform 7"/>
          <p:cNvSpPr/>
          <p:nvPr/>
        </p:nvSpPr>
        <p:spPr>
          <a:xfrm rot="-2472615">
            <a:off x="-5069441" y="638397"/>
            <a:ext cx="13724591" cy="4574864"/>
          </a:xfrm>
          <a:custGeom>
            <a:avLst/>
            <a:gdLst/>
            <a:ahLst/>
            <a:cxnLst/>
            <a:rect l="l" t="t" r="r" b="b"/>
            <a:pathLst>
              <a:path w="13724591" h="4574864">
                <a:moveTo>
                  <a:pt x="0" y="0"/>
                </a:moveTo>
                <a:lnTo>
                  <a:pt x="13724591" y="0"/>
                </a:lnTo>
                <a:lnTo>
                  <a:pt x="13724591" y="4574864"/>
                </a:lnTo>
                <a:lnTo>
                  <a:pt x="0" y="4574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8" name="Group 8"/>
          <p:cNvGrpSpPr/>
          <p:nvPr/>
        </p:nvGrpSpPr>
        <p:grpSpPr>
          <a:xfrm>
            <a:off x="11208353" y="1977016"/>
            <a:ext cx="3986595" cy="910398"/>
            <a:chOff x="0" y="0"/>
            <a:chExt cx="1049967" cy="2397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49967" cy="239776"/>
            </a:xfrm>
            <a:custGeom>
              <a:avLst/>
              <a:gdLst/>
              <a:ahLst/>
              <a:cxnLst/>
              <a:rect l="l" t="t" r="r" b="b"/>
              <a:pathLst>
                <a:path w="1049967" h="239776">
                  <a:moveTo>
                    <a:pt x="119888" y="0"/>
                  </a:moveTo>
                  <a:lnTo>
                    <a:pt x="930079" y="0"/>
                  </a:lnTo>
                  <a:cubicBezTo>
                    <a:pt x="996292" y="0"/>
                    <a:pt x="1049967" y="53676"/>
                    <a:pt x="1049967" y="119888"/>
                  </a:cubicBezTo>
                  <a:lnTo>
                    <a:pt x="1049967" y="119888"/>
                  </a:lnTo>
                  <a:cubicBezTo>
                    <a:pt x="1049967" y="186100"/>
                    <a:pt x="996292" y="239776"/>
                    <a:pt x="930079" y="239776"/>
                  </a:cubicBezTo>
                  <a:lnTo>
                    <a:pt x="119888" y="239776"/>
                  </a:lnTo>
                  <a:cubicBezTo>
                    <a:pt x="53676" y="239776"/>
                    <a:pt x="0" y="186100"/>
                    <a:pt x="0" y="119888"/>
                  </a:cubicBezTo>
                  <a:lnTo>
                    <a:pt x="0" y="119888"/>
                  </a:lnTo>
                  <a:cubicBezTo>
                    <a:pt x="0" y="53676"/>
                    <a:pt x="53676" y="0"/>
                    <a:pt x="11988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049967" cy="287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969225" y="2160753"/>
            <a:ext cx="2464850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</a:pPr>
            <a:r>
              <a:rPr lang="en-US" sz="29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2,000 users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208353" y="3691424"/>
            <a:ext cx="3986595" cy="910398"/>
            <a:chOff x="0" y="0"/>
            <a:chExt cx="1049967" cy="23977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49967" cy="239776"/>
            </a:xfrm>
            <a:custGeom>
              <a:avLst/>
              <a:gdLst/>
              <a:ahLst/>
              <a:cxnLst/>
              <a:rect l="l" t="t" r="r" b="b"/>
              <a:pathLst>
                <a:path w="1049967" h="239776">
                  <a:moveTo>
                    <a:pt x="119888" y="0"/>
                  </a:moveTo>
                  <a:lnTo>
                    <a:pt x="930079" y="0"/>
                  </a:lnTo>
                  <a:cubicBezTo>
                    <a:pt x="996292" y="0"/>
                    <a:pt x="1049967" y="53676"/>
                    <a:pt x="1049967" y="119888"/>
                  </a:cubicBezTo>
                  <a:lnTo>
                    <a:pt x="1049967" y="119888"/>
                  </a:lnTo>
                  <a:cubicBezTo>
                    <a:pt x="1049967" y="186100"/>
                    <a:pt x="996292" y="239776"/>
                    <a:pt x="930079" y="239776"/>
                  </a:cubicBezTo>
                  <a:lnTo>
                    <a:pt x="119888" y="239776"/>
                  </a:lnTo>
                  <a:cubicBezTo>
                    <a:pt x="53676" y="239776"/>
                    <a:pt x="0" y="186100"/>
                    <a:pt x="0" y="119888"/>
                  </a:cubicBezTo>
                  <a:lnTo>
                    <a:pt x="0" y="119888"/>
                  </a:lnTo>
                  <a:cubicBezTo>
                    <a:pt x="0" y="53676"/>
                    <a:pt x="53676" y="0"/>
                    <a:pt x="11988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049967" cy="287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867930" y="3847220"/>
            <a:ext cx="2667440" cy="532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9"/>
              </a:lnSpc>
            </a:pPr>
            <a:r>
              <a:rPr lang="en-US" sz="30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~6,000 cards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054153" y="4944722"/>
            <a:ext cx="6294995" cy="5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transactions.csv: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1208353" y="5549440"/>
            <a:ext cx="3986595" cy="910398"/>
            <a:chOff x="0" y="0"/>
            <a:chExt cx="1049967" cy="23977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9967" cy="239776"/>
            </a:xfrm>
            <a:custGeom>
              <a:avLst/>
              <a:gdLst/>
              <a:ahLst/>
              <a:cxnLst/>
              <a:rect l="l" t="t" r="r" b="b"/>
              <a:pathLst>
                <a:path w="1049967" h="239776">
                  <a:moveTo>
                    <a:pt x="119888" y="0"/>
                  </a:moveTo>
                  <a:lnTo>
                    <a:pt x="930079" y="0"/>
                  </a:lnTo>
                  <a:cubicBezTo>
                    <a:pt x="996292" y="0"/>
                    <a:pt x="1049967" y="53676"/>
                    <a:pt x="1049967" y="119888"/>
                  </a:cubicBezTo>
                  <a:lnTo>
                    <a:pt x="1049967" y="119888"/>
                  </a:lnTo>
                  <a:cubicBezTo>
                    <a:pt x="1049967" y="186100"/>
                    <a:pt x="996292" y="239776"/>
                    <a:pt x="930079" y="239776"/>
                  </a:cubicBezTo>
                  <a:lnTo>
                    <a:pt x="119888" y="239776"/>
                  </a:lnTo>
                  <a:cubicBezTo>
                    <a:pt x="53676" y="239776"/>
                    <a:pt x="0" y="186100"/>
                    <a:pt x="0" y="119888"/>
                  </a:cubicBezTo>
                  <a:lnTo>
                    <a:pt x="0" y="119888"/>
                  </a:lnTo>
                  <a:cubicBezTo>
                    <a:pt x="0" y="53676"/>
                    <a:pt x="53676" y="0"/>
                    <a:pt x="11988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1049967" cy="287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1856675" y="5733177"/>
            <a:ext cx="2689950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</a:pPr>
            <a:r>
              <a:rPr lang="en-US" sz="29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~13M rows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054153" y="6897988"/>
            <a:ext cx="6294995" cy="5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Transaction Period: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1208353" y="7538719"/>
            <a:ext cx="3986595" cy="910398"/>
            <a:chOff x="0" y="0"/>
            <a:chExt cx="1049967" cy="23977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49967" cy="239776"/>
            </a:xfrm>
            <a:custGeom>
              <a:avLst/>
              <a:gdLst/>
              <a:ahLst/>
              <a:cxnLst/>
              <a:rect l="l" t="t" r="r" b="b"/>
              <a:pathLst>
                <a:path w="1049967" h="239776">
                  <a:moveTo>
                    <a:pt x="119888" y="0"/>
                  </a:moveTo>
                  <a:lnTo>
                    <a:pt x="930079" y="0"/>
                  </a:lnTo>
                  <a:cubicBezTo>
                    <a:pt x="996292" y="0"/>
                    <a:pt x="1049967" y="53676"/>
                    <a:pt x="1049967" y="119888"/>
                  </a:cubicBezTo>
                  <a:lnTo>
                    <a:pt x="1049967" y="119888"/>
                  </a:lnTo>
                  <a:cubicBezTo>
                    <a:pt x="1049967" y="186100"/>
                    <a:pt x="996292" y="239776"/>
                    <a:pt x="930079" y="239776"/>
                  </a:cubicBezTo>
                  <a:lnTo>
                    <a:pt x="119888" y="239776"/>
                  </a:lnTo>
                  <a:cubicBezTo>
                    <a:pt x="53676" y="239776"/>
                    <a:pt x="0" y="186100"/>
                    <a:pt x="0" y="119888"/>
                  </a:cubicBezTo>
                  <a:lnTo>
                    <a:pt x="0" y="119888"/>
                  </a:lnTo>
                  <a:cubicBezTo>
                    <a:pt x="0" y="53676"/>
                    <a:pt x="53676" y="0"/>
                    <a:pt x="11988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1049967" cy="287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1609064" y="7579177"/>
            <a:ext cx="3185171" cy="798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Jan 2010 – Oct 2019 (2019 incomplete)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-103009" y="2925829"/>
            <a:ext cx="8245673" cy="3712008"/>
            <a:chOff x="0" y="0"/>
            <a:chExt cx="10994231" cy="4949344"/>
          </a:xfrm>
        </p:grpSpPr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6"/>
            <a:srcRect t="16215" b="16215"/>
            <a:stretch>
              <a:fillRect/>
            </a:stretch>
          </p:blipFill>
          <p:spPr>
            <a:xfrm>
              <a:off x="0" y="0"/>
              <a:ext cx="10994231" cy="4949344"/>
            </a:xfrm>
            <a:prstGeom prst="rect">
              <a:avLst/>
            </a:prstGeom>
          </p:spPr>
        </p:pic>
      </p:grpSp>
      <p:sp>
        <p:nvSpPr>
          <p:cNvPr id="28" name="TextBox 28"/>
          <p:cNvSpPr txBox="1"/>
          <p:nvPr/>
        </p:nvSpPr>
        <p:spPr>
          <a:xfrm>
            <a:off x="10054153" y="1373766"/>
            <a:ext cx="6294995" cy="5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users.csv: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054153" y="3097698"/>
            <a:ext cx="6294995" cy="5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cards.csv: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" name="Group 3"/>
          <p:cNvGrpSpPr/>
          <p:nvPr/>
        </p:nvGrpSpPr>
        <p:grpSpPr>
          <a:xfrm>
            <a:off x="8388627" y="4339001"/>
            <a:ext cx="8870673" cy="5019903"/>
            <a:chOff x="0" y="0"/>
            <a:chExt cx="2336309" cy="13221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36309" cy="1322114"/>
            </a:xfrm>
            <a:custGeom>
              <a:avLst/>
              <a:gdLst/>
              <a:ahLst/>
              <a:cxnLst/>
              <a:rect l="l" t="t" r="r" b="b"/>
              <a:pathLst>
                <a:path w="2336309" h="1322114">
                  <a:moveTo>
                    <a:pt x="26183" y="0"/>
                  </a:moveTo>
                  <a:lnTo>
                    <a:pt x="2310126" y="0"/>
                  </a:lnTo>
                  <a:cubicBezTo>
                    <a:pt x="2317070" y="0"/>
                    <a:pt x="2323730" y="2759"/>
                    <a:pt x="2328640" y="7669"/>
                  </a:cubicBezTo>
                  <a:cubicBezTo>
                    <a:pt x="2333550" y="12579"/>
                    <a:pt x="2336309" y="19239"/>
                    <a:pt x="2336309" y="26183"/>
                  </a:cubicBezTo>
                  <a:lnTo>
                    <a:pt x="2336309" y="1295932"/>
                  </a:lnTo>
                  <a:cubicBezTo>
                    <a:pt x="2336309" y="1302876"/>
                    <a:pt x="2333550" y="1309535"/>
                    <a:pt x="2328640" y="1314446"/>
                  </a:cubicBezTo>
                  <a:cubicBezTo>
                    <a:pt x="2323730" y="1319356"/>
                    <a:pt x="2317070" y="1322114"/>
                    <a:pt x="2310126" y="1322114"/>
                  </a:cubicBezTo>
                  <a:lnTo>
                    <a:pt x="26183" y="1322114"/>
                  </a:lnTo>
                  <a:cubicBezTo>
                    <a:pt x="19239" y="1322114"/>
                    <a:pt x="12579" y="1319356"/>
                    <a:pt x="7669" y="1314446"/>
                  </a:cubicBezTo>
                  <a:cubicBezTo>
                    <a:pt x="2759" y="1309535"/>
                    <a:pt x="0" y="1302876"/>
                    <a:pt x="0" y="1295932"/>
                  </a:cubicBezTo>
                  <a:lnTo>
                    <a:pt x="0" y="26183"/>
                  </a:lnTo>
                  <a:cubicBezTo>
                    <a:pt x="0" y="19239"/>
                    <a:pt x="2759" y="12579"/>
                    <a:pt x="7669" y="7669"/>
                  </a:cubicBezTo>
                  <a:cubicBezTo>
                    <a:pt x="12579" y="2759"/>
                    <a:pt x="19239" y="0"/>
                    <a:pt x="26183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336309" cy="13697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786628" y="5705805"/>
            <a:ext cx="8074671" cy="3272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5" lvl="1" indent="-356233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Money fields were cleaned.</a:t>
            </a:r>
          </a:p>
          <a:p>
            <a:pPr marL="712465" lvl="1" indent="-356233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Metrics aggregated by user year</a:t>
            </a:r>
          </a:p>
          <a:p>
            <a:pPr marL="712465" lvl="1" indent="-356233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Flags were created for debt, productivity, and activity.</a:t>
            </a:r>
          </a:p>
          <a:p>
            <a:pPr marL="712465" lvl="1" indent="-356233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Transaction_analysis table is the final dataset.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373475" y="1956163"/>
            <a:ext cx="8885825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Workflow Summary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915366" y="4917430"/>
            <a:ext cx="4840205" cy="53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Components:</a:t>
            </a:r>
          </a:p>
        </p:txBody>
      </p:sp>
      <p:sp>
        <p:nvSpPr>
          <p:cNvPr id="9" name="Freeform 9"/>
          <p:cNvSpPr/>
          <p:nvPr/>
        </p:nvSpPr>
        <p:spPr>
          <a:xfrm rot="-6791405">
            <a:off x="-6225286" y="5413763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0"/>
                </a:moveTo>
                <a:lnTo>
                  <a:pt x="20657474" y="0"/>
                </a:lnTo>
                <a:lnTo>
                  <a:pt x="20657474" y="6885825"/>
                </a:lnTo>
                <a:lnTo>
                  <a:pt x="0" y="68858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10" name="Group 10"/>
          <p:cNvGrpSpPr/>
          <p:nvPr/>
        </p:nvGrpSpPr>
        <p:grpSpPr>
          <a:xfrm>
            <a:off x="1028700" y="0"/>
            <a:ext cx="5528750" cy="10488703"/>
            <a:chOff x="0" y="0"/>
            <a:chExt cx="7371666" cy="13984937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/>
            <a:srcRect l="32539" r="32539"/>
            <a:stretch>
              <a:fillRect/>
            </a:stretch>
          </p:blipFill>
          <p:spPr>
            <a:xfrm>
              <a:off x="0" y="0"/>
              <a:ext cx="7371666" cy="1398493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TextBox 3"/>
          <p:cNvSpPr txBox="1"/>
          <p:nvPr/>
        </p:nvSpPr>
        <p:spPr>
          <a:xfrm>
            <a:off x="9144000" y="2930524"/>
            <a:ext cx="7445894" cy="7032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4" lvl="1" indent="-377822" algn="l">
              <a:lnSpc>
                <a:spcPts val="5599"/>
              </a:lnSpc>
              <a:buFont typeface="Arial"/>
              <a:buChar char="•"/>
            </a:pPr>
            <a:r>
              <a:rPr lang="en-US" sz="34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1,200+ active users annually after 2014</a:t>
            </a:r>
          </a:p>
          <a:p>
            <a:pPr marL="755644" lvl="1" indent="-377822" algn="l">
              <a:lnSpc>
                <a:spcPts val="5599"/>
              </a:lnSpc>
              <a:buFont typeface="Arial"/>
              <a:buChar char="•"/>
            </a:pPr>
            <a:r>
              <a:rPr lang="en-US" sz="34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97 users spent more than $100,000 annually</a:t>
            </a:r>
          </a:p>
          <a:p>
            <a:pPr marL="755644" lvl="1" indent="-377822" algn="l">
              <a:lnSpc>
                <a:spcPts val="5599"/>
              </a:lnSpc>
              <a:buFont typeface="Arial"/>
              <a:buChar char="•"/>
            </a:pPr>
            <a:r>
              <a:rPr lang="en-US" sz="34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781 users never transacted.</a:t>
            </a:r>
          </a:p>
          <a:p>
            <a:pPr marL="755644" lvl="1" indent="-377822" algn="l">
              <a:lnSpc>
                <a:spcPts val="5599"/>
              </a:lnSpc>
              <a:buFont typeface="Arial"/>
              <a:buChar char="•"/>
            </a:pPr>
            <a:r>
              <a:rPr lang="en-US" sz="34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Users with a score below 600 have the highest average spending. </a:t>
            </a:r>
          </a:p>
          <a:p>
            <a:pPr marL="755644" lvl="1" indent="-377822" algn="l">
              <a:lnSpc>
                <a:spcPts val="5599"/>
              </a:lnSpc>
              <a:buFont typeface="Arial"/>
              <a:buChar char="•"/>
            </a:pPr>
            <a:r>
              <a:rPr lang="en-US" sz="34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Average credit score: male = 710,32; female = 709.17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354368" y="1171575"/>
            <a:ext cx="7904932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SQL Insights</a:t>
            </a:r>
          </a:p>
        </p:txBody>
      </p:sp>
      <p:sp>
        <p:nvSpPr>
          <p:cNvPr id="5" name="Freeform 5"/>
          <p:cNvSpPr/>
          <p:nvPr/>
        </p:nvSpPr>
        <p:spPr>
          <a:xfrm rot="-1634637" flipV="1">
            <a:off x="8804296" y="5752878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6885824"/>
                </a:moveTo>
                <a:lnTo>
                  <a:pt x="20657474" y="6885824"/>
                </a:lnTo>
                <a:lnTo>
                  <a:pt x="20657474" y="0"/>
                </a:lnTo>
                <a:lnTo>
                  <a:pt x="0" y="0"/>
                </a:lnTo>
                <a:lnTo>
                  <a:pt x="0" y="6885824"/>
                </a:lnTo>
                <a:close/>
              </a:path>
            </a:pathLst>
          </a:custGeom>
          <a:blipFill>
            <a:blip r:embed="rId4">
              <a:alphaModFix amt="3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6" name="Freeform 6"/>
          <p:cNvSpPr/>
          <p:nvPr/>
        </p:nvSpPr>
        <p:spPr>
          <a:xfrm rot="-8299269">
            <a:off x="-8175176" y="4253288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0" y="0"/>
                </a:moveTo>
                <a:lnTo>
                  <a:pt x="20657474" y="0"/>
                </a:lnTo>
                <a:lnTo>
                  <a:pt x="20657474" y="6885824"/>
                </a:lnTo>
                <a:lnTo>
                  <a:pt x="0" y="68858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7" name="Group 7"/>
          <p:cNvGrpSpPr/>
          <p:nvPr/>
        </p:nvGrpSpPr>
        <p:grpSpPr>
          <a:xfrm>
            <a:off x="1028700" y="3251201"/>
            <a:ext cx="6951390" cy="7237502"/>
            <a:chOff x="0" y="0"/>
            <a:chExt cx="9268520" cy="9650003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8"/>
            <a:srcRect l="23046" r="23046"/>
            <a:stretch>
              <a:fillRect/>
            </a:stretch>
          </p:blipFill>
          <p:spPr>
            <a:xfrm>
              <a:off x="0" y="0"/>
              <a:ext cx="9268520" cy="965000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rot="-7601272">
            <a:off x="10397005" y="1196207"/>
            <a:ext cx="13724591" cy="4574864"/>
          </a:xfrm>
          <a:custGeom>
            <a:avLst/>
            <a:gdLst/>
            <a:ahLst/>
            <a:cxnLst/>
            <a:rect l="l" t="t" r="r" b="b"/>
            <a:pathLst>
              <a:path w="13724591" h="4574864">
                <a:moveTo>
                  <a:pt x="0" y="0"/>
                </a:moveTo>
                <a:lnTo>
                  <a:pt x="13724590" y="0"/>
                </a:lnTo>
                <a:lnTo>
                  <a:pt x="13724590" y="4574864"/>
                </a:lnTo>
                <a:lnTo>
                  <a:pt x="0" y="4574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4" name="Group 4"/>
          <p:cNvGrpSpPr/>
          <p:nvPr/>
        </p:nvGrpSpPr>
        <p:grpSpPr>
          <a:xfrm>
            <a:off x="9144000" y="-264937"/>
            <a:ext cx="8115300" cy="11244564"/>
            <a:chOff x="0" y="0"/>
            <a:chExt cx="2137363" cy="29615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37363" cy="2961531"/>
            </a:xfrm>
            <a:custGeom>
              <a:avLst/>
              <a:gdLst/>
              <a:ahLst/>
              <a:cxnLst/>
              <a:rect l="l" t="t" r="r" b="b"/>
              <a:pathLst>
                <a:path w="2137363" h="2961531">
                  <a:moveTo>
                    <a:pt x="28620" y="0"/>
                  </a:moveTo>
                  <a:lnTo>
                    <a:pt x="2108743" y="0"/>
                  </a:lnTo>
                  <a:cubicBezTo>
                    <a:pt x="2116334" y="0"/>
                    <a:pt x="2123613" y="3015"/>
                    <a:pt x="2128981" y="8383"/>
                  </a:cubicBezTo>
                  <a:cubicBezTo>
                    <a:pt x="2134348" y="13750"/>
                    <a:pt x="2137363" y="21029"/>
                    <a:pt x="2137363" y="28620"/>
                  </a:cubicBezTo>
                  <a:lnTo>
                    <a:pt x="2137363" y="2932911"/>
                  </a:lnTo>
                  <a:cubicBezTo>
                    <a:pt x="2137363" y="2948718"/>
                    <a:pt x="2124549" y="2961531"/>
                    <a:pt x="2108743" y="2961531"/>
                  </a:cubicBezTo>
                  <a:lnTo>
                    <a:pt x="28620" y="2961531"/>
                  </a:lnTo>
                  <a:cubicBezTo>
                    <a:pt x="12813" y="2961531"/>
                    <a:pt x="0" y="2948718"/>
                    <a:pt x="0" y="293291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2137363" cy="30091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7601272">
            <a:off x="-4866850" y="5346624"/>
            <a:ext cx="13724591" cy="4574864"/>
          </a:xfrm>
          <a:custGeom>
            <a:avLst/>
            <a:gdLst/>
            <a:ahLst/>
            <a:cxnLst/>
            <a:rect l="l" t="t" r="r" b="b"/>
            <a:pathLst>
              <a:path w="13724591" h="4574864">
                <a:moveTo>
                  <a:pt x="0" y="0"/>
                </a:moveTo>
                <a:lnTo>
                  <a:pt x="13724590" y="0"/>
                </a:lnTo>
                <a:lnTo>
                  <a:pt x="13724590" y="4574864"/>
                </a:lnTo>
                <a:lnTo>
                  <a:pt x="0" y="4574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8" name="Group 8"/>
          <p:cNvGrpSpPr/>
          <p:nvPr/>
        </p:nvGrpSpPr>
        <p:grpSpPr>
          <a:xfrm>
            <a:off x="9430060" y="3483639"/>
            <a:ext cx="7610711" cy="3386503"/>
            <a:chOff x="0" y="0"/>
            <a:chExt cx="2004467" cy="89191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04467" cy="891918"/>
            </a:xfrm>
            <a:custGeom>
              <a:avLst/>
              <a:gdLst/>
              <a:ahLst/>
              <a:cxnLst/>
              <a:rect l="l" t="t" r="r" b="b"/>
              <a:pathLst>
                <a:path w="2004467" h="891918">
                  <a:moveTo>
                    <a:pt x="101724" y="0"/>
                  </a:moveTo>
                  <a:lnTo>
                    <a:pt x="1902743" y="0"/>
                  </a:lnTo>
                  <a:cubicBezTo>
                    <a:pt x="1958924" y="0"/>
                    <a:pt x="2004467" y="45543"/>
                    <a:pt x="2004467" y="101724"/>
                  </a:cubicBezTo>
                  <a:lnTo>
                    <a:pt x="2004467" y="790194"/>
                  </a:lnTo>
                  <a:cubicBezTo>
                    <a:pt x="2004467" y="846375"/>
                    <a:pt x="1958924" y="891918"/>
                    <a:pt x="1902743" y="891918"/>
                  </a:cubicBezTo>
                  <a:lnTo>
                    <a:pt x="101724" y="891918"/>
                  </a:lnTo>
                  <a:cubicBezTo>
                    <a:pt x="45543" y="891918"/>
                    <a:pt x="0" y="846375"/>
                    <a:pt x="0" y="790194"/>
                  </a:cubicBezTo>
                  <a:lnTo>
                    <a:pt x="0" y="101724"/>
                  </a:lnTo>
                  <a:cubicBezTo>
                    <a:pt x="0" y="45543"/>
                    <a:pt x="45543" y="0"/>
                    <a:pt x="101724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004467" cy="939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534414" y="2215897"/>
            <a:ext cx="8012030" cy="3958606"/>
          </a:xfrm>
          <a:custGeom>
            <a:avLst/>
            <a:gdLst/>
            <a:ahLst/>
            <a:cxnLst/>
            <a:rect l="l" t="t" r="r" b="b"/>
            <a:pathLst>
              <a:path w="8012030" h="3958606">
                <a:moveTo>
                  <a:pt x="0" y="0"/>
                </a:moveTo>
                <a:lnTo>
                  <a:pt x="8012030" y="0"/>
                </a:lnTo>
                <a:lnTo>
                  <a:pt x="8012030" y="3958606"/>
                </a:lnTo>
                <a:lnTo>
                  <a:pt x="0" y="39586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2" name="TextBox 12"/>
          <p:cNvSpPr txBox="1"/>
          <p:nvPr/>
        </p:nvSpPr>
        <p:spPr>
          <a:xfrm>
            <a:off x="1028700" y="7178674"/>
            <a:ext cx="8115300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9B2121"/>
                </a:solidFill>
                <a:latin typeface="Open Sauce"/>
                <a:ea typeface="Open Sauce"/>
                <a:cs typeface="Open Sauce"/>
                <a:sym typeface="Open Sauce"/>
              </a:rPr>
              <a:t>Prepare the Balance Sheet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057604" y="2467419"/>
            <a:ext cx="6355621" cy="66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</a:pPr>
            <a:r>
              <a:rPr lang="en-US" sz="49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Components: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605671" y="3912234"/>
            <a:ext cx="7259488" cy="2504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39"/>
              </a:lnSpc>
            </a:pPr>
            <a:r>
              <a:rPr lang="en-US" sz="37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💵 Total Amount: $571.8M</a:t>
            </a:r>
          </a:p>
          <a:p>
            <a:pPr algn="just">
              <a:lnSpc>
                <a:spcPts val="4939"/>
              </a:lnSpc>
            </a:pPr>
            <a:r>
              <a:rPr lang="en-US" sz="37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 ✅ Productive Users: 15,940</a:t>
            </a:r>
          </a:p>
          <a:p>
            <a:pPr algn="just">
              <a:lnSpc>
                <a:spcPts val="4939"/>
              </a:lnSpc>
            </a:pPr>
            <a:r>
              <a:rPr lang="en-US" sz="37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 🔁 Transactions: 13.3M</a:t>
            </a:r>
          </a:p>
          <a:p>
            <a:pPr algn="just">
              <a:lnSpc>
                <a:spcPts val="4939"/>
              </a:lnSpc>
            </a:pPr>
            <a:r>
              <a:rPr lang="en-US" sz="3799" b="1">
                <a:solidFill>
                  <a:srgbClr val="9B2121"/>
                </a:solidFill>
                <a:latin typeface="Poppins Bold"/>
                <a:ea typeface="Poppins Bold"/>
                <a:cs typeface="Poppins Bold"/>
                <a:sym typeface="Poppins Bold"/>
              </a:rPr>
              <a:t> 💳 Avg Transaction: $528.8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666" b="-1666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 rot="-5400000" flipH="1">
            <a:off x="2962916" y="6247305"/>
            <a:ext cx="20657474" cy="6885825"/>
          </a:xfrm>
          <a:custGeom>
            <a:avLst/>
            <a:gdLst/>
            <a:ahLst/>
            <a:cxnLst/>
            <a:rect l="l" t="t" r="r" b="b"/>
            <a:pathLst>
              <a:path w="20657474" h="6885825">
                <a:moveTo>
                  <a:pt x="20657474" y="0"/>
                </a:moveTo>
                <a:lnTo>
                  <a:pt x="0" y="0"/>
                </a:lnTo>
                <a:lnTo>
                  <a:pt x="0" y="6885824"/>
                </a:lnTo>
                <a:lnTo>
                  <a:pt x="20657474" y="6885824"/>
                </a:lnTo>
                <a:lnTo>
                  <a:pt x="206574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4" name="Group 4"/>
          <p:cNvGrpSpPr/>
          <p:nvPr/>
        </p:nvGrpSpPr>
        <p:grpSpPr>
          <a:xfrm>
            <a:off x="316820" y="3261609"/>
            <a:ext cx="7519017" cy="4296903"/>
            <a:chOff x="0" y="0"/>
            <a:chExt cx="1980317" cy="11316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80317" cy="1131694"/>
            </a:xfrm>
            <a:custGeom>
              <a:avLst/>
              <a:gdLst/>
              <a:ahLst/>
              <a:cxnLst/>
              <a:rect l="l" t="t" r="r" b="b"/>
              <a:pathLst>
                <a:path w="1980317" h="1131694">
                  <a:moveTo>
                    <a:pt x="30889" y="0"/>
                  </a:moveTo>
                  <a:lnTo>
                    <a:pt x="1949428" y="0"/>
                  </a:lnTo>
                  <a:cubicBezTo>
                    <a:pt x="1957620" y="0"/>
                    <a:pt x="1965477" y="3254"/>
                    <a:pt x="1971270" y="9047"/>
                  </a:cubicBezTo>
                  <a:cubicBezTo>
                    <a:pt x="1977063" y="14840"/>
                    <a:pt x="1980317" y="22697"/>
                    <a:pt x="1980317" y="30889"/>
                  </a:cubicBezTo>
                  <a:lnTo>
                    <a:pt x="1980317" y="1100805"/>
                  </a:lnTo>
                  <a:cubicBezTo>
                    <a:pt x="1980317" y="1117865"/>
                    <a:pt x="1966488" y="1131694"/>
                    <a:pt x="1949428" y="1131694"/>
                  </a:cubicBezTo>
                  <a:lnTo>
                    <a:pt x="30889" y="1131694"/>
                  </a:lnTo>
                  <a:cubicBezTo>
                    <a:pt x="13830" y="1131694"/>
                    <a:pt x="0" y="1117865"/>
                    <a:pt x="0" y="1100805"/>
                  </a:cubicBezTo>
                  <a:lnTo>
                    <a:pt x="0" y="30889"/>
                  </a:lnTo>
                  <a:cubicBezTo>
                    <a:pt x="0" y="13830"/>
                    <a:pt x="13830" y="0"/>
                    <a:pt x="30889" y="0"/>
                  </a:cubicBezTo>
                  <a:close/>
                </a:path>
              </a:pathLst>
            </a:custGeom>
            <a:solidFill>
              <a:srgbClr val="9B2121"/>
            </a:solidFill>
            <a:ln w="38100" cap="rnd">
              <a:solidFill>
                <a:srgbClr val="9B2121"/>
              </a:solidFill>
              <a:prstDash val="solid"/>
              <a:round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980317" cy="11793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8105958" y="3261609"/>
            <a:ext cx="10011783" cy="4296903"/>
          </a:xfrm>
          <a:custGeom>
            <a:avLst/>
            <a:gdLst/>
            <a:ahLst/>
            <a:cxnLst/>
            <a:rect l="l" t="t" r="r" b="b"/>
            <a:pathLst>
              <a:path w="10011783" h="4296903">
                <a:moveTo>
                  <a:pt x="0" y="0"/>
                </a:moveTo>
                <a:lnTo>
                  <a:pt x="10011783" y="0"/>
                </a:lnTo>
                <a:lnTo>
                  <a:pt x="10011783" y="4296903"/>
                </a:lnTo>
                <a:lnTo>
                  <a:pt x="0" y="42969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8" name="TextBox 8"/>
          <p:cNvSpPr txBox="1"/>
          <p:nvPr/>
        </p:nvSpPr>
        <p:spPr>
          <a:xfrm>
            <a:off x="1028700" y="1019175"/>
            <a:ext cx="10373233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>
                <a:solidFill>
                  <a:srgbClr val="9B212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Transaction Trend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2167" y="3365361"/>
            <a:ext cx="6828324" cy="402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Female consistently had higher average spending than Male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Growth from 2010 to 2016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Decline post-2016</a:t>
            </a:r>
          </a:p>
          <a:p>
            <a:pPr marL="755644" lvl="1" indent="-377822" algn="l">
              <a:lnSpc>
                <a:spcPts val="454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2019 drop due to incomplete data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887</Words>
  <Application>Microsoft Office PowerPoint</Application>
  <PresentationFormat>Custom</PresentationFormat>
  <Paragraphs>105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Open Sauce Bold</vt:lpstr>
      <vt:lpstr>Poppins Bold</vt:lpstr>
      <vt:lpstr>Poppins</vt:lpstr>
      <vt:lpstr>Calibri</vt:lpstr>
      <vt:lpstr>Open Sauce</vt:lpstr>
      <vt:lpstr>Arial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 Financial Behavior Analysis</dc:title>
  <cp:lastModifiedBy>Gtheotista</cp:lastModifiedBy>
  <cp:revision>2</cp:revision>
  <dcterms:created xsi:type="dcterms:W3CDTF">2006-08-16T00:00:00Z</dcterms:created>
  <dcterms:modified xsi:type="dcterms:W3CDTF">2025-08-06T10:35:58Z</dcterms:modified>
  <dc:identifier>DAGvSdubrII</dc:identifier>
</cp:coreProperties>
</file>

<file path=docProps/thumbnail.jpeg>
</file>